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97" r:id="rId8"/>
    <p:sldId id="298" r:id="rId9"/>
    <p:sldId id="299" r:id="rId10"/>
    <p:sldId id="295" r:id="rId11"/>
    <p:sldId id="296" r:id="rId12"/>
    <p:sldId id="291" r:id="rId13"/>
    <p:sldId id="292" r:id="rId14"/>
    <p:sldId id="293" r:id="rId15"/>
    <p:sldId id="273" r:id="rId16"/>
    <p:sldId id="274" r:id="rId17"/>
    <p:sldId id="294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1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075D1-4E5B-DA15-F699-4A03D69C0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A85F49-475A-E2C6-31BB-237519159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9392E-D3B2-5D8F-754B-AB1F0D2E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9A7375-A07B-4984-540C-C31DDD12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9E5194-3230-682C-84A9-3392A7B2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28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E165F-6216-C7D3-A070-71B3D4D3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D67311-9B39-B4E5-0470-AC257D348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277D3-35FA-F85B-B702-C847A4DC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2F95E-AA95-2038-0FE6-F9134D34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FDED94-8523-E42F-B71C-D89FC1B5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98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3088A3-848F-58C3-39AE-27F3D07D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2C300B-13E5-476A-3498-7ACA8FE2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47A498-02D7-109F-C45F-75E74957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1E8BC4-0680-89B4-B09E-37C66298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C0150D-81CF-BE5D-70FD-A47CDEDB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17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51055-474B-6D9B-1784-B038C411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25F65-2046-D328-A80D-D14D1935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9C1CA9-A053-93AE-8268-7B5D6487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4E874-B21F-E04D-1420-C531FE6F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10625-BBD0-37F7-8985-EFEEFAE7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7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88BF6-6422-1847-2EF1-1EADE3CE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D2E4FC-722D-3349-235C-A441E2C38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34DC59-215A-8154-6561-7FD1958F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ED6C85-4438-8249-E97C-C97E813C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57466-14BE-5AE7-1DD5-61E07BA5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03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2FCBC-3895-E418-F84F-0C12AB9D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2135C9-1B6C-1550-E234-E6986ABB4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B0C778-C931-C33E-7587-CDB4056C7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A72129-034D-F4C8-8D12-5F46AF61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BDAF4D-C56C-CBDE-DC94-A4848DC8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E19A8F-5633-BC63-B86A-E68D709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2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37329-BF45-EAA7-D045-A2F69EB7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8E9F21-154D-9D97-323C-DF23A2DB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822EC4-6DB4-2D47-8F8E-8CBBE4D7A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85B5A10-7291-0D0E-989C-3602DB393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DE65A0-6124-2BD8-9C4F-792C5580A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A28F64-472C-81A6-3D69-8224FD82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B219F5-0AA6-E910-AA12-E1576398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FDC687-E068-4949-B8BB-7D1F119B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7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6A662-716B-94F1-240A-A1E5EA17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F78E3-1A15-8A2F-233A-98EC603B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504EC9-D0A4-204E-221D-0F8DE955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56693-2C6A-95F3-61DC-155BA8FF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80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D7D3E86-0112-0AFC-66BB-5B6E129E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547684-EF87-6386-DEDF-181F12A7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0DC38-A60F-75DC-C55F-EFA512BB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91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2779D-76A2-152D-6CA5-60079C6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EC4AC-D308-B9D5-07B0-927CDC05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1791C3-12D7-3598-1CDE-C0BDC2373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6258D2-781F-2986-4D3E-28528248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9F9342-0B88-6515-098D-746ABA84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2C2A1D-04BB-610C-B9C7-E891DE98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2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49C4D-313E-AFAA-58EE-903E171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9D1EC93-9DBB-7461-B4C5-BF9F14E39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8295E0-464C-815B-037A-F336B960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94853D-BA27-4D5D-A0AA-DD5042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8C6E5C-02D0-C927-052A-93CA1317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32A78E-B7A2-91DC-A0DE-BEB82351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08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4E9FE7-3ECD-DDC9-4F18-069DC337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8FD463-79C8-C82E-8752-17AD1828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CAC0E-E8F1-BB97-D206-3236950DB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836A-1B0F-45EF-8A31-B409906494C5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0129B2-C67C-6FB5-AC4E-DC6AECBB1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C9908F-B5C5-7C6A-9AAD-0F59E4B6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71247-834F-4D91-99C6-A4960F4C1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1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log.castman.net/py-scraping-analysis-book/ch1/connect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hromedriver.storage.googleapis.com/108.0.5359.71/chromedriver_win32.zi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0050.TW?p=0050.TW&amp;.tsrc=fin-srch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00632R.TW?p=00632R.TW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81CB7-FC47-8073-DFE7-DBF4C492B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爬蟲</a:t>
            </a:r>
            <a:r>
              <a:rPr lang="en-US" altLang="zh-TW" dirty="0"/>
              <a:t>(</a:t>
            </a:r>
            <a:r>
              <a:rPr lang="zh-TW" altLang="en-US" dirty="0"/>
              <a:t>股票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61AA96-4A5C-206F-DE7D-666338F26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4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C17D98-5159-7C7E-D3CD-90A35C88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300719"/>
            <a:ext cx="9007621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682" y="1"/>
            <a:ext cx="9999293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requests</a:t>
            </a:r>
          </a:p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bs4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BeautifulSoup</a:t>
            </a:r>
            <a:endParaRPr lang="en-US" altLang="zh-TW" sz="1600" b="0" dirty="0"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main():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url1 =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'http://jwlin.github.io/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py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-scraping-analysis-book/ch1/connect.html'</a:t>
            </a:r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bad_url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=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'http://non-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existed.domain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/connect.html'</a:t>
            </a:r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取得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url1 h1</a:t>
            </a:r>
            <a:r>
              <a:rPr lang="zh-TW" altLang="en-US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歡迎來到 </a:t>
            </a:r>
            <a:r>
              <a:rPr lang="en-US" altLang="zh-TW" sz="1600" b="1" i="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Pycone</a:t>
            </a:r>
            <a:r>
              <a:rPr lang="en-US" altLang="zh-TW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松果城市！</a:t>
            </a:r>
            <a:r>
              <a:rPr lang="en-US" altLang="zh-TW" sz="16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D4D4D4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text1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(url1,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‘h1’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  <a:endParaRPr lang="en-US" altLang="zh-TW" sz="1600" dirty="0"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  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(text1)</a:t>
            </a:r>
          </a:p>
          <a:p>
            <a:r>
              <a:rPr lang="en-US" altLang="zh-TW" sz="1600" b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取得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url1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h2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(Exception: ‘</a:t>
            </a:r>
            <a:r>
              <a:rPr lang="en-US" altLang="zh-TW" sz="16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NoneType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’ object has no attribute ‘text’)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沒有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h2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text2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(url1,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‘h2‘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(text2)</a:t>
            </a:r>
          </a:p>
          <a:p>
            <a:r>
              <a:rPr lang="en-US" altLang="zh-TW" sz="1600" b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取得</a:t>
            </a:r>
            <a:r>
              <a:rPr lang="en-US" altLang="zh-TW" sz="16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bad_url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h1</a:t>
            </a:r>
            <a:r>
              <a:rPr lang="zh-TW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的內容</a:t>
            </a:r>
            <a:r>
              <a:rPr lang="en-US" altLang="zh-TW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(None)</a:t>
            </a:r>
            <a:r>
              <a:rPr lang="zh-TW" alt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</a:rPr>
              <a:t>無此網站</a:t>
            </a:r>
            <a:endParaRPr lang="en-US" altLang="zh-TW" sz="16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 text3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bad_url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'h1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‘)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(text3)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get_tag_text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tag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resp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requests.get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url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resp.status_code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== 200: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soup =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BeautifulSoup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resp.text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,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 err="1">
                <a:effectLst/>
                <a:latin typeface="Courier New" panose="02070309020205020404" pitchFamily="49" charset="0"/>
              </a:rPr>
              <a:t>soup.find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(tag).text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except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Exception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e: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zh-TW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'Exception: %s'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%(e))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__name__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==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'__main__'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altLang="zh-TW" sz="1600" b="0" dirty="0">
                <a:effectLst/>
                <a:latin typeface="Courier New" panose="02070309020205020404" pitchFamily="49" charset="0"/>
              </a:rPr>
              <a:t> main()</a:t>
            </a:r>
          </a:p>
        </p:txBody>
      </p:sp>
    </p:spTree>
    <p:extLst>
      <p:ext uri="{BB962C8B-B14F-4D97-AF65-F5344CB8AC3E}">
        <p14:creationId xmlns:p14="http://schemas.microsoft.com/office/powerpoint/2010/main" val="4610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0" y="1098978"/>
            <a:ext cx="10379262" cy="567615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3730" y="171450"/>
            <a:ext cx="1037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臺灣期貨交易所</a:t>
            </a:r>
            <a:r>
              <a:rPr lang="en-US" altLang="zh-TW" dirty="0" smtClean="0"/>
              <a:t>-&gt;F12-&gt;Network-&gt;</a:t>
            </a:r>
            <a:r>
              <a:rPr lang="zh-TW" altLang="en-US" dirty="0" smtClean="0"/>
              <a:t>重新整理</a:t>
            </a:r>
            <a:r>
              <a:rPr lang="en-US" altLang="zh-TW" dirty="0" smtClean="0"/>
              <a:t>-&gt;</a:t>
            </a:r>
            <a:r>
              <a:rPr lang="en-US" altLang="zh-TW" dirty="0" err="1" smtClean="0"/>
              <a:t>futDailyMarketReport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42350" y="1822450"/>
            <a:ext cx="387350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50000" y="2952750"/>
            <a:ext cx="990600" cy="12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70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8153" y="1015049"/>
            <a:ext cx="271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i="0" dirty="0" smtClean="0">
                <a:solidFill>
                  <a:srgbClr val="FF0000"/>
                </a:solidFill>
                <a:effectLst/>
                <a:latin typeface="-apple-system"/>
              </a:rPr>
              <a:t>用</a:t>
            </a:r>
            <a:r>
              <a:rPr lang="en-US" altLang="zh-TW" sz="2400" b="1" i="0" dirty="0">
                <a:solidFill>
                  <a:srgbClr val="FF0000"/>
                </a:solidFill>
                <a:effectLst/>
                <a:latin typeface="-apple-system"/>
              </a:rPr>
              <a:t>HTML POST</a:t>
            </a:r>
            <a:r>
              <a:rPr lang="zh-TW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方法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" y="2225675"/>
            <a:ext cx="12125091" cy="2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09625"/>
            <a:ext cx="10745694" cy="57086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72375" y="2571750"/>
            <a:ext cx="3514725" cy="2562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1500" y="355600"/>
            <a:ext cx="56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HTML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POST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方法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是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抓到</a:t>
            </a:r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response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的</a:t>
            </a:r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內容</a:t>
            </a:r>
            <a:endParaRPr lang="zh-TW" altLang="en-US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0871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0371" y="2856879"/>
            <a:ext cx="103172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 requests</a:t>
            </a:r>
          </a:p>
          <a:p>
            <a:r>
              <a:rPr lang="en-US" altLang="zh-TW" dirty="0"/>
              <a:t>from bs4 import </a:t>
            </a:r>
            <a:r>
              <a:rPr lang="en-US" altLang="zh-TW" dirty="0" err="1"/>
              <a:t>BeautifulSoup</a:t>
            </a:r>
            <a:r>
              <a:rPr lang="en-US" altLang="zh-TW" dirty="0"/>
              <a:t> 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req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(‘https</a:t>
            </a:r>
            <a:r>
              <a:rPr lang="en-US" altLang="zh-TW" dirty="0"/>
              <a:t>://</a:t>
            </a:r>
            <a:r>
              <a:rPr lang="en-US" altLang="zh-TW" dirty="0" smtClean="0"/>
              <a:t>fubon-ebrokerdj.fbs.com.tw/z/</a:t>
            </a:r>
            <a:r>
              <a:rPr lang="en-US" altLang="zh-TW" dirty="0" err="1" smtClean="0"/>
              <a:t>zg</a:t>
            </a:r>
            <a:r>
              <a:rPr lang="en-US" altLang="zh-TW" dirty="0" smtClean="0"/>
              <a:t>/zg_A_0_5.djhtm’)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 smtClean="0">
                <a:solidFill>
                  <a:srgbClr val="FF0000"/>
                </a:solidFill>
              </a:rPr>
              <a:t>Response</a:t>
            </a:r>
            <a:r>
              <a:rPr lang="en-US" altLang="zh-TW" dirty="0"/>
              <a:t> </a:t>
            </a:r>
            <a:endParaRPr lang="zh-TW" altLang="en-US" dirty="0"/>
          </a:p>
          <a:p>
            <a:r>
              <a:rPr lang="en-US" altLang="zh-TW" dirty="0" smtClean="0"/>
              <a:t>html=</a:t>
            </a:r>
            <a:r>
              <a:rPr lang="en-US" altLang="zh-TW" dirty="0" err="1" smtClean="0"/>
              <a:t>req.text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取得網頁原始碼文字</a:t>
            </a:r>
            <a:endParaRPr lang="en-US" altLang="zh-TW" dirty="0"/>
          </a:p>
          <a:p>
            <a:r>
              <a:rPr lang="en-US" altLang="zh-TW" dirty="0" smtClean="0"/>
              <a:t>soup =</a:t>
            </a:r>
            <a:r>
              <a:rPr lang="en-US" altLang="zh-TW" dirty="0"/>
              <a:t> </a:t>
            </a:r>
            <a:r>
              <a:rPr lang="en-US" altLang="zh-TW" dirty="0" err="1"/>
              <a:t>BeautifulSoup</a:t>
            </a:r>
            <a:r>
              <a:rPr lang="en-US" altLang="zh-TW" dirty="0"/>
              <a:t>(html,'</a:t>
            </a:r>
            <a:r>
              <a:rPr lang="en-US" altLang="zh-TW" dirty="0" err="1"/>
              <a:t>html.parser</a:t>
            </a:r>
            <a:r>
              <a:rPr lang="en-US" altLang="zh-TW" dirty="0" smtClean="0"/>
              <a:t>')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將網頁原始碼轉為</a:t>
            </a:r>
            <a:r>
              <a:rPr lang="en-US" altLang="zh-TW" dirty="0" err="1" smtClean="0">
                <a:solidFill>
                  <a:srgbClr val="FF0000"/>
                </a:solidFill>
              </a:rPr>
              <a:t>BeautifulSoup</a:t>
            </a:r>
            <a:endParaRPr lang="en-US" altLang="zh-TW" dirty="0"/>
          </a:p>
          <a:p>
            <a:r>
              <a:rPr lang="en-US" altLang="zh-TW" dirty="0" smtClean="0"/>
              <a:t>product</a:t>
            </a:r>
            <a:r>
              <a:rPr lang="en-US" altLang="zh-TW" dirty="0"/>
              <a:t>=[ </a:t>
            </a:r>
            <a:r>
              <a:rPr lang="en-US" altLang="zh-TW" dirty="0" err="1"/>
              <a:t>i.text.strip</a:t>
            </a:r>
            <a:r>
              <a:rPr lang="en-US" altLang="zh-TW" dirty="0"/>
              <a:t>() for </a:t>
            </a:r>
            <a:r>
              <a:rPr lang="en-US" altLang="zh-TW" dirty="0" err="1"/>
              <a:t>i</a:t>
            </a:r>
            <a:r>
              <a:rPr lang="en-US" altLang="zh-TW" dirty="0"/>
              <a:t> in </a:t>
            </a:r>
            <a:r>
              <a:rPr lang="en-US" altLang="zh-TW" dirty="0" err="1"/>
              <a:t>soup.find_all</a:t>
            </a:r>
            <a:r>
              <a:rPr lang="en-US" altLang="zh-TW" dirty="0"/>
              <a:t>('</a:t>
            </a:r>
            <a:r>
              <a:rPr lang="en-US" altLang="zh-TW" dirty="0" err="1"/>
              <a:t>td',class</a:t>
            </a:r>
            <a:r>
              <a:rPr lang="en-US" altLang="zh-TW" dirty="0"/>
              <a:t>_="t3t1") </a:t>
            </a:r>
            <a:r>
              <a:rPr lang="en-US" altLang="zh-TW" dirty="0" smtClean="0"/>
              <a:t>]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取出所有的商品</a:t>
            </a:r>
            <a:r>
              <a:rPr lang="zh-TW" altLang="en-US" dirty="0" smtClean="0">
                <a:solidFill>
                  <a:srgbClr val="FF0000"/>
                </a:solidFill>
              </a:rPr>
              <a:t>欄位</a:t>
            </a:r>
            <a:endParaRPr lang="en-US" altLang="zh-TW" dirty="0"/>
          </a:p>
          <a:p>
            <a:r>
              <a:rPr lang="en-US" altLang="zh-TW" dirty="0" smtClean="0"/>
              <a:t>print(product)</a:t>
            </a:r>
            <a:r>
              <a:rPr lang="en-US" altLang="zh-TW" dirty="0">
                <a:solidFill>
                  <a:srgbClr val="FF0000"/>
                </a:solidFill>
              </a:rPr>
              <a:t> # </a:t>
            </a:r>
            <a:r>
              <a:rPr lang="zh-TW" altLang="en-US" dirty="0">
                <a:solidFill>
                  <a:srgbClr val="FF0000"/>
                </a:solidFill>
              </a:rPr>
              <a:t>顯示</a:t>
            </a:r>
            <a:r>
              <a:rPr lang="en-US" altLang="zh-TW" dirty="0">
                <a:solidFill>
                  <a:srgbClr val="FF0000"/>
                </a:solidFill>
              </a:rPr>
              <a:t>product</a:t>
            </a:r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64445"/>
            <a:ext cx="11989332" cy="19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8" y="217169"/>
            <a:ext cx="11328082" cy="6028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04760" y="2453640"/>
            <a:ext cx="3878580" cy="237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15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3" y="1143000"/>
            <a:ext cx="6880613" cy="54959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92466" y="333375"/>
            <a:ext cx="842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安裝</a:t>
            </a:r>
            <a:r>
              <a:rPr lang="en-US" altLang="zh-TW" b="1" dirty="0"/>
              <a:t>python</a:t>
            </a:r>
            <a:r>
              <a:rPr lang="zh-TW" altLang="en-US" b="1" dirty="0"/>
              <a:t>後安裝</a:t>
            </a:r>
            <a:r>
              <a:rPr lang="en-US" altLang="zh-TW" b="1" dirty="0"/>
              <a:t>Selenium</a:t>
            </a:r>
            <a:r>
              <a:rPr lang="zh-TW" altLang="en-US" b="1" dirty="0"/>
              <a:t>套件</a:t>
            </a:r>
            <a:endParaRPr lang="en-US" altLang="zh-TW" b="1" dirty="0"/>
          </a:p>
          <a:p>
            <a:pPr algn="ctr"/>
            <a:r>
              <a:rPr lang="zh-TW" altLang="en-US" b="1" dirty="0" smtClean="0"/>
              <a:t>在</a:t>
            </a:r>
            <a:r>
              <a:rPr lang="en-US" altLang="zh-TW" b="1" dirty="0" smtClean="0"/>
              <a:t>windows</a:t>
            </a:r>
            <a:r>
              <a:rPr lang="zh-TW" altLang="en-US" b="1" dirty="0"/>
              <a:t> </a:t>
            </a:r>
            <a:r>
              <a:rPr lang="en-US" altLang="zh-TW" b="1" dirty="0" err="1" smtClean="0"/>
              <a:t>powershell</a:t>
            </a:r>
            <a:r>
              <a:rPr lang="zh-TW" altLang="en-US" b="1" dirty="0" smtClean="0"/>
              <a:t> 輸入</a:t>
            </a:r>
            <a:r>
              <a:rPr lang="zh-TW" altLang="en-US" b="1" dirty="0"/>
              <a:t> </a:t>
            </a:r>
            <a:r>
              <a:rPr lang="en-US" altLang="zh-TW" b="1" dirty="0"/>
              <a:t>pip3 install selenium</a:t>
            </a:r>
          </a:p>
        </p:txBody>
      </p:sp>
    </p:spTree>
    <p:extLst>
      <p:ext uri="{BB962C8B-B14F-4D97-AF65-F5344CB8AC3E}">
        <p14:creationId xmlns:p14="http://schemas.microsoft.com/office/powerpoint/2010/main" val="165993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76412" y="4601446"/>
            <a:ext cx="868258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latin typeface="-apple-system"/>
              </a:rPr>
              <a:t>安裝</a:t>
            </a:r>
            <a:r>
              <a:rPr lang="en-US" altLang="zh-TW" sz="4000" b="1" dirty="0" err="1">
                <a:solidFill>
                  <a:srgbClr val="FF0000"/>
                </a:solidFill>
                <a:latin typeface="-apple-system"/>
              </a:rPr>
              <a:t>ChromeDrive</a:t>
            </a:r>
            <a:r>
              <a:rPr lang="zh-TW" altLang="en-US" sz="4000" b="1" dirty="0" smtClean="0">
                <a:solidFill>
                  <a:srgbClr val="FF0000"/>
                </a:solidFill>
                <a:latin typeface="-apple-system"/>
              </a:rPr>
              <a:t>前確認</a:t>
            </a:r>
            <a:r>
              <a:rPr lang="en-US" altLang="zh-TW" sz="4000" b="1" i="0" dirty="0" smtClean="0">
                <a:solidFill>
                  <a:srgbClr val="FF0000"/>
                </a:solidFill>
                <a:effectLst/>
                <a:latin typeface="-apple-system"/>
              </a:rPr>
              <a:t>Chrome </a:t>
            </a:r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版本</a:t>
            </a:r>
            <a:endParaRPr lang="en-US" altLang="zh-TW" sz="4000" b="1" i="0" dirty="0" smtClean="0">
              <a:solidFill>
                <a:srgbClr val="FF0000"/>
              </a:solidFill>
              <a:effectLst/>
              <a:latin typeface="-apple-system"/>
            </a:endParaRPr>
          </a:p>
          <a:p>
            <a:pPr algn="ctr"/>
            <a:r>
              <a:rPr lang="zh-TW" altLang="en-US" sz="4000" dirty="0"/>
              <a:t>設定 </a:t>
            </a:r>
            <a:r>
              <a:rPr lang="en-US" altLang="zh-TW" sz="4000" dirty="0"/>
              <a:t>-&gt; </a:t>
            </a:r>
            <a:r>
              <a:rPr lang="zh-TW" altLang="en-US" sz="4000" dirty="0"/>
              <a:t>關於</a:t>
            </a:r>
            <a:r>
              <a:rPr lang="en-US" altLang="zh-TW" sz="4000" dirty="0"/>
              <a:t>Chrome -&gt; Chrome</a:t>
            </a:r>
            <a:r>
              <a:rPr lang="zh-TW" altLang="en-US" sz="4000" dirty="0" smtClean="0"/>
              <a:t>版本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0637"/>
            <a:ext cx="7315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5108" y="3731544"/>
            <a:ext cx="8705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下載和</a:t>
            </a:r>
            <a:r>
              <a:rPr lang="en-US" altLang="zh-TW" sz="4000" b="1" i="0" dirty="0" smtClean="0">
                <a:solidFill>
                  <a:srgbClr val="FF0000"/>
                </a:solidFill>
                <a:effectLst/>
                <a:latin typeface="-apple-system"/>
              </a:rPr>
              <a:t>Chrome</a:t>
            </a:r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接近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的版本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6" y="1900237"/>
            <a:ext cx="5572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9095" y="4705252"/>
            <a:ext cx="11624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0" i="0" dirty="0">
                <a:solidFill>
                  <a:srgbClr val="FF0000"/>
                </a:solidFill>
                <a:effectLst/>
                <a:latin typeface="-apple-system"/>
              </a:rPr>
              <a:t>!</a:t>
            </a:r>
            <a:r>
              <a:rPr lang="en-US" altLang="zh-TW" sz="3200" b="0" i="0" dirty="0" err="1">
                <a:solidFill>
                  <a:srgbClr val="FF0000"/>
                </a:solidFill>
                <a:effectLst/>
                <a:latin typeface="-apple-system"/>
              </a:rPr>
              <a:t>wget</a:t>
            </a:r>
            <a:r>
              <a:rPr lang="en-US" altLang="zh-TW" sz="32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altLang="zh-TW" sz="32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</a:t>
            </a:r>
            <a:r>
              <a:rPr lang="en-US" altLang="zh-TW" sz="3200" b="0" i="0" u="none" strike="noStrike" dirty="0" smtClean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blog.castman.net/py-scraping-analysis-book/ch1/connect.html</a:t>
            </a:r>
            <a:endParaRPr lang="en-US" altLang="zh-TW" sz="3200" b="0" i="0" u="none" strike="noStrike" dirty="0" smtClean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sz="3200" dirty="0">
                <a:solidFill>
                  <a:srgbClr val="24292F"/>
                </a:solidFill>
                <a:latin typeface="-apple-system"/>
              </a:rPr>
              <a:t>載</a:t>
            </a:r>
            <a:r>
              <a:rPr lang="zh-TW" altLang="en-US" sz="3200" dirty="0" smtClean="0">
                <a:solidFill>
                  <a:srgbClr val="24292F"/>
                </a:solidFill>
                <a:latin typeface="-apple-system"/>
              </a:rPr>
              <a:t>入網址</a:t>
            </a:r>
            <a:endParaRPr lang="en-US" altLang="zh-TW" sz="32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42777"/>
            <a:ext cx="110585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6437" y="4260377"/>
            <a:ext cx="7431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下載</a:t>
            </a:r>
            <a:r>
              <a:rPr lang="en-US" altLang="zh-TW" sz="40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hlinkClick r:id="rId2"/>
              </a:rPr>
              <a:t>chromedriver_win32.zip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版本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43" y="864714"/>
            <a:ext cx="7745394" cy="33956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42606" y="3317966"/>
            <a:ext cx="1802674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29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5110" y="4283994"/>
            <a:ext cx="8705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 smtClean="0">
                <a:solidFill>
                  <a:srgbClr val="FF0000"/>
                </a:solidFill>
                <a:effectLst/>
                <a:latin typeface="-apple-system"/>
              </a:rPr>
              <a:t>放在執行</a:t>
            </a:r>
            <a:r>
              <a:rPr lang="zh-TW" altLang="en-US" sz="4000" b="1" i="0" dirty="0">
                <a:solidFill>
                  <a:srgbClr val="FF0000"/>
                </a:solidFill>
                <a:effectLst/>
                <a:latin typeface="-apple-system"/>
              </a:rPr>
              <a:t>的目錄裡面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10" y="1062037"/>
            <a:ext cx="92773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633413"/>
            <a:ext cx="7804107" cy="588168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42219" y="2400300"/>
            <a:ext cx="43442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Vscode</a:t>
            </a:r>
            <a:r>
              <a:rPr lang="zh-TW" altLang="en-US" dirty="0" smtClean="0"/>
              <a:t>執行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from selenium import </a:t>
            </a:r>
            <a:r>
              <a:rPr lang="en-US" altLang="zh-TW" dirty="0" err="1"/>
              <a:t>webdriver</a:t>
            </a:r>
            <a:endParaRPr lang="en-US" altLang="zh-TW" dirty="0"/>
          </a:p>
          <a:p>
            <a:r>
              <a:rPr lang="en-US" altLang="zh-TW" dirty="0"/>
              <a:t>web = </a:t>
            </a:r>
            <a:r>
              <a:rPr lang="en-US" altLang="zh-TW" dirty="0" err="1"/>
              <a:t>webdriver.Chrome</a:t>
            </a:r>
            <a:r>
              <a:rPr lang="en-US" altLang="zh-TW" dirty="0"/>
              <a:t>('chromedrive.exe')</a:t>
            </a:r>
          </a:p>
          <a:p>
            <a:r>
              <a:rPr lang="en-US" altLang="zh-TW" dirty="0" err="1"/>
              <a:t>web.get</a:t>
            </a:r>
            <a:r>
              <a:rPr lang="en-US" altLang="zh-TW" dirty="0"/>
              <a:t>('http://www.twse.com.tw/zh/')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92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87" y="588214"/>
            <a:ext cx="9445522" cy="53131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50080" y="6183086"/>
            <a:ext cx="28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執行結果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95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84" y="790845"/>
            <a:ext cx="8989124" cy="60671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49401" y="0"/>
            <a:ext cx="6005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/>
              <a:t>安裝 </a:t>
            </a:r>
            <a:r>
              <a:rPr lang="en-US" altLang="zh-TW" sz="2400" dirty="0" err="1" smtClean="0"/>
              <a:t>Yfinance</a:t>
            </a:r>
            <a:r>
              <a:rPr lang="zh-TW" altLang="en-US" sz="2400" dirty="0" smtClean="0"/>
              <a:t>輸入</a:t>
            </a:r>
            <a:r>
              <a:rPr lang="en-US" altLang="zh-TW" sz="2400" dirty="0" smtClean="0"/>
              <a:t>!</a:t>
            </a:r>
            <a:r>
              <a:rPr lang="en-US" altLang="zh-TW" sz="2400" dirty="0"/>
              <a:t>pip install </a:t>
            </a:r>
            <a:r>
              <a:rPr lang="en-US" altLang="zh-TW" sz="2400" dirty="0" err="1" smtClean="0"/>
              <a:t>yfinance</a:t>
            </a:r>
            <a:endParaRPr lang="en-US" altLang="zh-TW" sz="2400" dirty="0" smtClean="0"/>
          </a:p>
          <a:p>
            <a:pPr algn="ctr"/>
            <a:r>
              <a:rPr lang="en-US" altLang="zh-TW" sz="2400" dirty="0" err="1"/>
              <a:t>Yfinance</a:t>
            </a:r>
            <a:r>
              <a:rPr lang="en-US" altLang="zh-TW" sz="2400" dirty="0"/>
              <a:t> </a:t>
            </a:r>
            <a:r>
              <a:rPr lang="zh-TW" altLang="en-US" sz="2400" dirty="0" smtClean="0"/>
              <a:t>是</a:t>
            </a:r>
            <a:r>
              <a:rPr lang="zh-TW" altLang="en-US" sz="2400" dirty="0"/>
              <a:t>一個可以下載股票數據的 </a:t>
            </a:r>
            <a:r>
              <a:rPr lang="en-US" altLang="zh-TW" sz="24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84901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6313488" cy="3822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68057" y="49530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元大台灣</a:t>
            </a:r>
            <a:r>
              <a:rPr lang="en-US" altLang="zh-TW" dirty="0">
                <a:hlinkClick r:id="rId3"/>
              </a:rPr>
              <a:t>50 (0050.TW</a:t>
            </a:r>
            <a:r>
              <a:rPr lang="en-US" altLang="zh-TW" dirty="0" smtClean="0">
                <a:hlinkClick r:id="rId3"/>
              </a:rPr>
              <a:t>)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7" y="1392732"/>
            <a:ext cx="6090443" cy="42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5338"/>
            <a:ext cx="6045199" cy="59426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73549" y="215900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u="sng" dirty="0">
                <a:hlinkClick r:id="rId3"/>
              </a:rPr>
              <a:t>元大台灣</a:t>
            </a:r>
            <a:r>
              <a:rPr lang="en-US" altLang="zh-TW" b="1" u="sng" dirty="0">
                <a:hlinkClick r:id="rId3"/>
              </a:rPr>
              <a:t>50</a:t>
            </a:r>
            <a:r>
              <a:rPr lang="zh-TW" altLang="en-US" b="1" u="sng" dirty="0">
                <a:hlinkClick r:id="rId3"/>
              </a:rPr>
              <a:t>反</a:t>
            </a:r>
            <a:r>
              <a:rPr lang="en-US" altLang="zh-TW" b="1" u="sng" dirty="0">
                <a:hlinkClick r:id="rId3"/>
              </a:rPr>
              <a:t>1 (00632R.TW</a:t>
            </a:r>
            <a:r>
              <a:rPr lang="en-US" altLang="zh-TW" b="1" u="sng" dirty="0" smtClean="0">
                <a:hlinkClick r:id="rId3"/>
              </a:rPr>
              <a:t>)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1" y="812800"/>
            <a:ext cx="61468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2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4" y="787399"/>
            <a:ext cx="8296275" cy="60706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85098" y="19050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/>
              <a:t>單一股票下載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212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2" y="1149350"/>
            <a:ext cx="9629775" cy="5143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190999" y="355600"/>
            <a:ext cx="391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多支股票下載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196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36600"/>
            <a:ext cx="11764826" cy="5816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90269"/>
            <a:ext cx="1178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安裝</a:t>
            </a:r>
            <a:r>
              <a:rPr lang="en-US" altLang="zh-TW" dirty="0" err="1" smtClean="0"/>
              <a:t>FinMind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!pip </a:t>
            </a:r>
            <a:r>
              <a:rPr lang="en-US" altLang="zh-TW" dirty="0"/>
              <a:t>install </a:t>
            </a:r>
            <a:r>
              <a:rPr lang="en-US" altLang="zh-TW" dirty="0" err="1" smtClean="0"/>
              <a:t>FinMind</a:t>
            </a:r>
            <a:endParaRPr lang="en-US" altLang="zh-TW" dirty="0" smtClean="0"/>
          </a:p>
          <a:p>
            <a:pPr algn="ctr"/>
            <a:r>
              <a:rPr lang="en-US" altLang="zh-TW" dirty="0" err="1"/>
              <a:t>FinMind</a:t>
            </a:r>
            <a:r>
              <a:rPr lang="en-US" altLang="zh-TW" dirty="0"/>
              <a:t> </a:t>
            </a:r>
            <a:r>
              <a:rPr lang="zh-TW" altLang="en-US" dirty="0"/>
              <a:t>提供以台股為主，超過 </a:t>
            </a:r>
            <a:r>
              <a:rPr lang="en-US" altLang="zh-TW" dirty="0"/>
              <a:t>50 </a:t>
            </a:r>
            <a:r>
              <a:rPr lang="zh-TW" altLang="en-US" dirty="0"/>
              <a:t>種金融開源數據</a:t>
            </a:r>
            <a:r>
              <a:rPr lang="en-US" altLang="zh-TW" dirty="0"/>
              <a:t>( open data )</a:t>
            </a:r>
            <a:r>
              <a:rPr lang="zh-TW" altLang="en-US" dirty="0"/>
              <a:t>，希望讓大數據、資料分析，減少資料收集的門檻。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676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14562"/>
            <a:ext cx="3276600" cy="16668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24375" y="1219200"/>
            <a:ext cx="44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ls</a:t>
            </a:r>
            <a:r>
              <a:rPr lang="zh-TW" altLang="en-US" dirty="0" smtClean="0"/>
              <a:t>確認是否載入成功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49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6987" y="4602347"/>
            <a:ext cx="10020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抓</a:t>
            </a:r>
            <a:r>
              <a:rPr lang="zh-TW" altLang="en-US" sz="3600" b="1" dirty="0">
                <a:solidFill>
                  <a:srgbClr val="FF0000"/>
                </a:solidFill>
                <a:latin typeface="-apple-system"/>
              </a:rPr>
              <a:t>取</a:t>
            </a:r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 元大台</a:t>
            </a:r>
            <a:r>
              <a:rPr lang="en-US" altLang="zh-TW" sz="3600" b="1" dirty="0" smtClean="0">
                <a:solidFill>
                  <a:srgbClr val="FF0000"/>
                </a:solidFill>
                <a:latin typeface="-apple-system"/>
              </a:rPr>
              <a:t>50(0050) </a:t>
            </a:r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資料</a:t>
            </a:r>
            <a:endParaRPr lang="en-US" altLang="zh-TW" sz="3600" b="1" dirty="0" smtClean="0">
              <a:solidFill>
                <a:srgbClr val="FF0000"/>
              </a:solidFill>
              <a:latin typeface="-apple-system"/>
            </a:endParaRPr>
          </a:p>
          <a:p>
            <a:r>
              <a:rPr lang="zh-TW" altLang="en-US" sz="3600" b="1" dirty="0" smtClean="0">
                <a:solidFill>
                  <a:srgbClr val="FF0000"/>
                </a:solidFill>
                <a:latin typeface="-apple-system"/>
              </a:rPr>
              <a:t>開始時間打 </a:t>
            </a:r>
            <a:r>
              <a:rPr lang="en-US" altLang="zh-TW" sz="3600" b="1" dirty="0">
                <a:solidFill>
                  <a:srgbClr val="FF0000"/>
                </a:solidFill>
                <a:latin typeface="-apple-system"/>
              </a:rPr>
              <a:t>2000-01-01 (0050 </a:t>
            </a:r>
            <a:r>
              <a:rPr lang="zh-TW" altLang="en-US" sz="3600" b="1" dirty="0">
                <a:solidFill>
                  <a:srgbClr val="FF0000"/>
                </a:solidFill>
                <a:latin typeface="-apple-system"/>
              </a:rPr>
              <a:t>上市時間是 </a:t>
            </a:r>
            <a:r>
              <a:rPr lang="en-US" altLang="zh-TW" sz="3600" b="1" dirty="0">
                <a:solidFill>
                  <a:srgbClr val="FF0000"/>
                </a:solidFill>
                <a:latin typeface="-apple-system"/>
              </a:rPr>
              <a:t>2003-06)</a:t>
            </a:r>
            <a:endParaRPr lang="en-US" altLang="zh-TW" sz="3600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55747"/>
            <a:ext cx="88222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3250" y="559935"/>
            <a:ext cx="3013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i="0" dirty="0" smtClean="0">
                <a:solidFill>
                  <a:srgbClr val="FF0000"/>
                </a:solidFill>
                <a:effectLst/>
                <a:latin typeface="-apple-system"/>
              </a:rPr>
              <a:t>用</a:t>
            </a:r>
            <a:r>
              <a:rPr lang="en-US" altLang="zh-TW" b="1" i="0" dirty="0" smtClean="0">
                <a:solidFill>
                  <a:srgbClr val="FF0000"/>
                </a:solidFill>
                <a:effectLst/>
                <a:latin typeface="-apple-system"/>
              </a:rPr>
              <a:t>cat </a:t>
            </a:r>
            <a:r>
              <a:rPr lang="zh-TW" altLang="en-US" b="1" dirty="0" smtClean="0">
                <a:solidFill>
                  <a:srgbClr val="FF0000"/>
                </a:solidFill>
              </a:rPr>
              <a:t>讀取</a:t>
            </a:r>
            <a:r>
              <a:rPr lang="en-US" altLang="zh-TW" b="1" dirty="0" smtClean="0">
                <a:solidFill>
                  <a:srgbClr val="FF0000"/>
                </a:solidFill>
                <a:latin typeface="-apple-system"/>
              </a:rPr>
              <a:t>connect.html</a:t>
            </a:r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的內容</a:t>
            </a:r>
            <a:endParaRPr lang="en-US" altLang="zh-TW" b="1" dirty="0">
              <a:solidFill>
                <a:srgbClr val="FF0000"/>
              </a:solidFill>
              <a:latin typeface="-apple-syste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97214"/>
            <a:ext cx="10839373" cy="5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81"/>
            <a:ext cx="12082988" cy="22318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62100" y="3000375"/>
            <a:ext cx="819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import bs4</a:t>
            </a:r>
          </a:p>
          <a:p>
            <a:r>
              <a:rPr lang="en-US" altLang="zh-TW" dirty="0"/>
              <a:t>html = open</a:t>
            </a:r>
            <a:r>
              <a:rPr lang="en-US" altLang="zh-TW" dirty="0" smtClean="0"/>
              <a:t>(‘</a:t>
            </a:r>
            <a:r>
              <a:rPr lang="en-US" altLang="zh-TW" dirty="0" err="1" smtClean="0"/>
              <a:t>connect.html’,</a:t>
            </a:r>
            <a:r>
              <a:rPr lang="en-US" altLang="zh-TW" dirty="0" err="1"/>
              <a:t>encoding</a:t>
            </a:r>
            <a:r>
              <a:rPr lang="en-US" altLang="zh-TW" dirty="0"/>
              <a:t> </a:t>
            </a:r>
            <a:r>
              <a:rPr lang="en-US" altLang="zh-TW" dirty="0" smtClean="0"/>
              <a:t>=‘utf8’).</a:t>
            </a:r>
            <a:r>
              <a:rPr lang="en-US" altLang="zh-TW" dirty="0"/>
              <a:t>read</a:t>
            </a:r>
            <a:r>
              <a:rPr lang="en-US" altLang="zh-TW" dirty="0" smtClean="0"/>
              <a:t>()</a:t>
            </a:r>
            <a:r>
              <a:rPr lang="zh-TW" altLang="en-US" dirty="0" smtClean="0"/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</a:rPr>
              <a:t>打開網頁及讀取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html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40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0"/>
            <a:ext cx="10623648" cy="49720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76599" y="5124450"/>
            <a:ext cx="6238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from bs4 import </a:t>
            </a:r>
            <a:r>
              <a:rPr lang="en-US" altLang="zh-TW" dirty="0" err="1"/>
              <a:t>BeautifulSoup</a:t>
            </a:r>
            <a:endParaRPr lang="en-US" altLang="zh-TW" dirty="0"/>
          </a:p>
          <a:p>
            <a:r>
              <a:rPr lang="en-US" altLang="zh-TW" dirty="0"/>
              <a:t>soup = </a:t>
            </a:r>
            <a:r>
              <a:rPr lang="en-US" altLang="zh-TW" dirty="0" err="1"/>
              <a:t>BeautifulSoup</a:t>
            </a:r>
            <a:r>
              <a:rPr lang="en-US" altLang="zh-TW" dirty="0"/>
              <a:t>(html)</a:t>
            </a:r>
          </a:p>
          <a:p>
            <a:r>
              <a:rPr lang="en-US" altLang="zh-TW" dirty="0"/>
              <a:t>soup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-apple-system"/>
              </a:rPr>
              <a:t>BeautifulSoup</a:t>
            </a:r>
            <a:r>
              <a:rPr lang="zh-TW" altLang="en-US" b="1" dirty="0">
                <a:solidFill>
                  <a:srgbClr val="FF0000"/>
                </a:solidFill>
                <a:latin typeface="-apple-system"/>
              </a:rPr>
              <a:t>去解析</a:t>
            </a:r>
            <a:r>
              <a:rPr lang="en-US" altLang="zh-TW" b="1" dirty="0" smtClean="0">
                <a:solidFill>
                  <a:srgbClr val="FF0000"/>
                </a:solidFill>
                <a:latin typeface="-apple-system"/>
              </a:rPr>
              <a:t>html</a:t>
            </a:r>
            <a:r>
              <a:rPr lang="zh-TW" altLang="en-US" b="1" dirty="0" smtClean="0">
                <a:solidFill>
                  <a:srgbClr val="FF0000"/>
                </a:solidFill>
                <a:latin typeface="-apple-system"/>
              </a:rPr>
              <a:t>顯示起來比較整齊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63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1AA0EA6-BF33-42E9-6094-A35E811A3D9E}"/>
              </a:ext>
            </a:extLst>
          </p:cNvPr>
          <p:cNvSpPr txBox="1"/>
          <p:nvPr/>
        </p:nvSpPr>
        <p:spPr>
          <a:xfrm>
            <a:off x="190524" y="191127"/>
            <a:ext cx="117704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-apple-system"/>
              </a:rPr>
              <a:t>Status-code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:</a:t>
            </a:r>
            <a:r>
              <a:rPr lang="zh-TW" altLang="en-US" dirty="0">
                <a:latin typeface="Courier New" panose="02070309020205020404" pitchFamily="49" charset="0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200(OK)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 #</a:t>
            </a:r>
            <a:r>
              <a:rPr lang="zh-TW" altLang="en-US" b="0" i="0" dirty="0">
                <a:effectLst/>
                <a:latin typeface="-apple-system"/>
              </a:rPr>
              <a:t>檢查連線是否正常</a:t>
            </a:r>
            <a:r>
              <a:rPr lang="en-US" altLang="zh-TW" b="0" i="0" dirty="0">
                <a:effectLst/>
                <a:latin typeface="-apple-system"/>
              </a:rPr>
              <a:t> </a:t>
            </a:r>
          </a:p>
          <a:p>
            <a:r>
              <a:rPr lang="en-US" altLang="zh-TW" b="0" i="0" dirty="0">
                <a:effectLst/>
                <a:latin typeface="-apple-system"/>
              </a:rPr>
              <a:t>Access-Control-Allow-Origin: * #</a:t>
            </a:r>
            <a:r>
              <a:rPr lang="zh-TW" altLang="en-US" b="0" i="0" dirty="0">
                <a:effectLst/>
                <a:latin typeface="-apple-system"/>
              </a:rPr>
              <a:t>確認</a:t>
            </a:r>
            <a:r>
              <a:rPr lang="en-US" altLang="zh-TW" b="0" i="0" dirty="0">
                <a:effectLst/>
                <a:latin typeface="-apple-system"/>
              </a:rPr>
              <a:t>server</a:t>
            </a:r>
            <a:r>
              <a:rPr lang="zh-TW" altLang="en-US" b="0" i="0" dirty="0">
                <a:effectLst/>
                <a:latin typeface="-apple-system"/>
              </a:rPr>
              <a:t>是否允許任何來源的跨來源請求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Connection: Keep-Alive #</a:t>
            </a:r>
            <a:r>
              <a:rPr lang="zh-TW" altLang="en-US" b="0" i="0" dirty="0">
                <a:effectLst/>
                <a:latin typeface="-apple-system"/>
              </a:rPr>
              <a:t>檢查該網絡連接是否保持打開狀態。如果發送的值為</a:t>
            </a:r>
            <a:r>
              <a:rPr lang="en-US" altLang="zh-TW" b="0" i="0" dirty="0">
                <a:effectLst/>
                <a:latin typeface="-apple-system"/>
              </a:rPr>
              <a:t>keep-alive</a:t>
            </a:r>
            <a:r>
              <a:rPr lang="zh-TW" altLang="en-US" b="0" i="0" dirty="0">
                <a:effectLst/>
                <a:latin typeface="-apple-system"/>
              </a:rPr>
              <a:t>，則連接是持久的且未關閉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Content-Encoding: </a:t>
            </a:r>
            <a:r>
              <a:rPr lang="en-US" altLang="zh-TW" b="0" i="0" dirty="0" err="1">
                <a:effectLst/>
                <a:latin typeface="-apple-system"/>
              </a:rPr>
              <a:t>gzip</a:t>
            </a:r>
            <a:r>
              <a:rPr lang="en-US" altLang="zh-TW" b="0" i="0" dirty="0">
                <a:effectLst/>
                <a:latin typeface="-apple-system"/>
              </a:rPr>
              <a:t> #</a:t>
            </a:r>
            <a:r>
              <a:rPr lang="zh-TW" altLang="en-US" b="0" i="0" dirty="0">
                <a:effectLst/>
                <a:latin typeface="-apple-system"/>
              </a:rPr>
              <a:t>內容編碼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Content-Type: text/html; charset=utf-8 #</a:t>
            </a:r>
            <a:r>
              <a:rPr lang="zh-TW" altLang="en-US" b="0" i="0" dirty="0">
                <a:effectLst/>
                <a:latin typeface="-apple-system"/>
              </a:rPr>
              <a:t>內容類型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Date: Mon, 18 Jul 2016 16:06:00 GMT #</a:t>
            </a:r>
            <a:r>
              <a:rPr lang="zh-TW" altLang="en-US" dirty="0">
                <a:latin typeface="-apple-system"/>
              </a:rPr>
              <a:t>顯示當下</a:t>
            </a:r>
            <a:r>
              <a:rPr lang="zh-TW" altLang="en-US" b="0" i="0" dirty="0">
                <a:effectLst/>
                <a:latin typeface="-apple-system"/>
              </a:rPr>
              <a:t>的日期和時間 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 err="1">
                <a:effectLst/>
                <a:latin typeface="-apple-system"/>
              </a:rPr>
              <a:t>Etag</a:t>
            </a:r>
            <a:r>
              <a:rPr lang="en-US" altLang="zh-TW" b="0" i="0" dirty="0">
                <a:effectLst/>
                <a:latin typeface="-apple-system"/>
              </a:rPr>
              <a:t>: “c561c68d0ba92bbeb8b0f612a9199f722e3a621a” #</a:t>
            </a:r>
            <a:r>
              <a:rPr lang="zh-TW" altLang="en-US" b="0" i="0" dirty="0">
                <a:effectLst/>
                <a:latin typeface="-apple-system"/>
              </a:rPr>
              <a:t>顯示該網站的特定標示符號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Keep-Alive: timeout=5, max=997 </a:t>
            </a:r>
            <a:r>
              <a:rPr lang="en-US" altLang="zh-TW" dirty="0">
                <a:latin typeface="-apple-system"/>
              </a:rPr>
              <a:t>#</a:t>
            </a:r>
            <a:r>
              <a:rPr lang="zh-TW" altLang="en-US" dirty="0">
                <a:latin typeface="-apple-system"/>
              </a:rPr>
              <a:t>顯示使用連接設置的超時和最大請求量</a:t>
            </a:r>
            <a:endParaRPr lang="en-US" altLang="zh-TW" dirty="0"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Last-Modified: Mon, 18 Jul 2016 02:36:04 GMT #</a:t>
            </a:r>
            <a:r>
              <a:rPr lang="zh-TW" altLang="en-US" b="0" i="0" dirty="0">
                <a:effectLst/>
                <a:latin typeface="-apple-system"/>
              </a:rPr>
              <a:t>顯示上次更新的時間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Server: Apache #</a:t>
            </a:r>
            <a:r>
              <a:rPr lang="zh-TW" altLang="en-US" b="0" i="0" dirty="0">
                <a:effectLst/>
                <a:latin typeface="-apple-system"/>
              </a:rPr>
              <a:t>顯示該伺服器使用什麼軟體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Set-Cookie: </a:t>
            </a:r>
            <a:r>
              <a:rPr lang="en-US" altLang="zh-TW" b="0" i="0" dirty="0" err="1">
                <a:effectLst/>
                <a:latin typeface="-apple-system"/>
              </a:rPr>
              <a:t>mykey</a:t>
            </a:r>
            <a:r>
              <a:rPr lang="en-US" altLang="zh-TW" b="0" i="0" dirty="0">
                <a:effectLst/>
                <a:latin typeface="-apple-system"/>
              </a:rPr>
              <a:t>=</a:t>
            </a:r>
            <a:r>
              <a:rPr lang="en-US" altLang="zh-TW" b="0" i="0" dirty="0" err="1">
                <a:effectLst/>
                <a:latin typeface="-apple-system"/>
              </a:rPr>
              <a:t>myvalue</a:t>
            </a:r>
            <a:r>
              <a:rPr lang="en-US" altLang="zh-TW" b="0" i="0" dirty="0">
                <a:effectLst/>
                <a:latin typeface="-apple-system"/>
              </a:rPr>
              <a:t>; expires=Mon, 17-Jul-2017 16:06:00 GMT; Max-Age=31449600; Path=/; secure Transfer-Encoding: chunked 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#</a:t>
            </a:r>
            <a:r>
              <a:rPr lang="zh-TW" altLang="en-US" b="0" i="0" dirty="0">
                <a:effectLst/>
                <a:latin typeface="-apple-system"/>
              </a:rPr>
              <a:t>顯示該網站的多樣屬性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Vary: Cookie, Accept-Encoding </a:t>
            </a:r>
            <a:r>
              <a:rPr lang="zh-TW" altLang="en-US" b="0" i="0" dirty="0">
                <a:effectLst/>
                <a:latin typeface="-apple-system"/>
              </a:rPr>
              <a:t> </a:t>
            </a:r>
            <a:r>
              <a:rPr lang="en-US" altLang="zh-TW" b="0" i="0" dirty="0">
                <a:effectLst/>
                <a:latin typeface="-apple-system"/>
              </a:rPr>
              <a:t>#Vary </a:t>
            </a:r>
            <a:r>
              <a:rPr lang="zh-TW" altLang="en-US" b="0" i="0" dirty="0">
                <a:effectLst/>
                <a:latin typeface="-apple-system"/>
              </a:rPr>
              <a:t>確認自己與該網站連線是否正常的另外方法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b="0" i="0" dirty="0">
                <a:effectLst/>
                <a:latin typeface="-apple-system"/>
              </a:rPr>
              <a:t>X-Backend-Server: developer2.webapp.scl3.mozilla.com </a:t>
            </a:r>
          </a:p>
          <a:p>
            <a:r>
              <a:rPr lang="en-US" altLang="zh-TW" b="0" i="0" dirty="0">
                <a:effectLst/>
                <a:latin typeface="-apple-system"/>
              </a:rPr>
              <a:t>X-Cache-Info: not cacheable; meta data too large </a:t>
            </a:r>
          </a:p>
          <a:p>
            <a:r>
              <a:rPr lang="en-US" altLang="zh-TW" b="0" i="0" dirty="0">
                <a:effectLst/>
                <a:latin typeface="-apple-system"/>
              </a:rPr>
              <a:t>X-</a:t>
            </a:r>
            <a:r>
              <a:rPr lang="en-US" altLang="zh-TW" b="0" i="0" dirty="0" err="1">
                <a:effectLst/>
                <a:latin typeface="-apple-system"/>
              </a:rPr>
              <a:t>kuma</a:t>
            </a:r>
            <a:r>
              <a:rPr lang="en-US" altLang="zh-TW" b="0" i="0" dirty="0">
                <a:effectLst/>
                <a:latin typeface="-apple-system"/>
              </a:rPr>
              <a:t>-revision: 1085259 </a:t>
            </a:r>
          </a:p>
          <a:p>
            <a:r>
              <a:rPr lang="en-US" altLang="zh-TW" b="0" i="0" dirty="0">
                <a:effectLst/>
                <a:latin typeface="-apple-system"/>
              </a:rPr>
              <a:t>x-frame-options: DENY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3877A8-E448-74AC-4AAB-080E6030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52" y="3481063"/>
            <a:ext cx="2869056" cy="30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4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48D8AF5-6DBF-B5B1-8312-37E93049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97753"/>
            <a:ext cx="3278292" cy="2516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CF18AB-E05F-B36A-BE49-C43771A9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44" y="643466"/>
            <a:ext cx="3523035" cy="26246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49F584-A0B8-5F65-76C5-B9292A6EE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696337"/>
            <a:ext cx="3239769" cy="2518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EE355EA-A663-B808-21B7-016603FC4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48249"/>
            <a:ext cx="3278292" cy="25078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EB3715-87B6-A431-DD48-56E279C4E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1" y="3589863"/>
            <a:ext cx="3525324" cy="264399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763E5E-7778-36D9-E7D9-C12B042DA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44299"/>
            <a:ext cx="3239769" cy="25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DE8425A-A2F3-62DC-8C4E-998812B5A777}"/>
              </a:ext>
            </a:extLst>
          </p:cNvPr>
          <p:cNvSpPr txBox="1"/>
          <p:nvPr/>
        </p:nvSpPr>
        <p:spPr>
          <a:xfrm>
            <a:off x="0" y="705602"/>
            <a:ext cx="126021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requests</a:t>
            </a: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dirty="0">
                <a:latin typeface="Courier New" panose="02070309020205020404" pitchFamily="49" charset="0"/>
              </a:rPr>
              <a:t>bs4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dirty="0" err="1">
                <a:latin typeface="Courier New" panose="02070309020205020404" pitchFamily="49" charset="0"/>
              </a:rPr>
              <a:t>BeautifulSoup</a:t>
            </a:r>
            <a:r>
              <a:rPr lang="en-US" altLang="zh-TW" dirty="0"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#BeautifulSoup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是一個用來解析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HTML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結構的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Python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套件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TW" b="0" dirty="0">
                <a:effectLst/>
                <a:latin typeface="Courier New" panose="02070309020205020404" pitchFamily="49" charset="0"/>
              </a:rPr>
              <a:t>resp = </a:t>
            </a:r>
            <a:r>
              <a:rPr lang="en-US" altLang="zh-TW" b="0" dirty="0" err="1">
                <a:effectLst/>
                <a:latin typeface="Courier New" panose="02070309020205020404" pitchFamily="49" charset="0"/>
              </a:rPr>
              <a:t>requests.get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‘https://www.youtube.com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/’)#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向指定資源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網站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提交請求，可額外設定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params</a:t>
            </a:r>
            <a:r>
              <a:rPr lang="zh-TW" altLang="en-US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參數</a:t>
            </a:r>
            <a:endParaRPr lang="en-US" altLang="zh-TW" b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#resp.text</a:t>
            </a:r>
            <a:r>
              <a:rPr lang="zh-TW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以字串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(str)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形式顯示網頁內容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#resp.status_code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#resp.headers['content-type']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effectLst/>
                <a:latin typeface="Courier New" panose="02070309020205020404" pitchFamily="49" charset="0"/>
              </a:rPr>
              <a:t>resp.headers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[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'content-Encoding'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#resp.headers['Date']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#soup = </a:t>
            </a:r>
            <a:r>
              <a:rPr lang="en-US" altLang="zh-TW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(resp.text,'</a:t>
            </a:r>
            <a:r>
              <a:rPr lang="en-US" altLang="zh-TW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')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#print(soup.find(‘title’).text)</a:t>
            </a:r>
            <a:r>
              <a:rPr lang="zh-TW" alt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顯示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title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標頭的字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24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398</Words>
  <Application>Microsoft Office PowerPoint</Application>
  <PresentationFormat>寬螢幕</PresentationFormat>
  <Paragraphs>96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-apple-system</vt:lpstr>
      <vt:lpstr>新細明體</vt:lpstr>
      <vt:lpstr>Arial</vt:lpstr>
      <vt:lpstr>Calibri</vt:lpstr>
      <vt:lpstr>Calibri Light</vt:lpstr>
      <vt:lpstr>Courier New</vt:lpstr>
      <vt:lpstr>Times New Roman</vt:lpstr>
      <vt:lpstr>Office 佈景主題</vt:lpstr>
      <vt:lpstr>Python爬蟲(股票)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Python爬蟲(股票)</dc:title>
  <dc:creator>允妍 李</dc:creator>
  <cp:lastModifiedBy>.. polarbear</cp:lastModifiedBy>
  <cp:revision>35</cp:revision>
  <dcterms:created xsi:type="dcterms:W3CDTF">2023-01-01T04:41:14Z</dcterms:created>
  <dcterms:modified xsi:type="dcterms:W3CDTF">2023-01-02T07:38:50Z</dcterms:modified>
</cp:coreProperties>
</file>